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1" r:id="rId2"/>
  </p:sldIdLst>
  <p:sldSz cx="9906000" cy="6858000" type="A4"/>
  <p:notesSz cx="9939338" cy="6807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77" d="100"/>
          <a:sy n="77" d="100"/>
        </p:scale>
        <p:origin x="82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62C0CBF-7AAC-4841-B0C2-5232E60EE8A9}" type="datetimeFigureOut">
              <a:rPr kumimoji="1" lang="ja-JP" altLang="en-US" smtClean="0"/>
              <a:t>2025/2/6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6AECAF-0FF2-4C4C-BFA0-5A6515373E00}" type="slidenum">
              <a:rPr kumimoji="1" lang="ja-JP" altLang="en-US" smtClean="0"/>
              <a:t>‹#›</a:t>
            </a:fld>
            <a:endParaRPr kumimoji="1" lang="ja-JP" altLang="en-US"/>
          </a:p>
        </p:txBody>
      </p:sp>
    </p:spTree>
    <p:extLst>
      <p:ext uri="{BB962C8B-B14F-4D97-AF65-F5344CB8AC3E}">
        <p14:creationId xmlns:p14="http://schemas.microsoft.com/office/powerpoint/2010/main" val="3254881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62C0CBF-7AAC-4841-B0C2-5232E60EE8A9}" type="datetimeFigureOut">
              <a:rPr kumimoji="1" lang="ja-JP" altLang="en-US" smtClean="0"/>
              <a:t>2025/2/6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6AECAF-0FF2-4C4C-BFA0-5A6515373E00}" type="slidenum">
              <a:rPr kumimoji="1" lang="ja-JP" altLang="en-US" smtClean="0"/>
              <a:t>‹#›</a:t>
            </a:fld>
            <a:endParaRPr kumimoji="1" lang="ja-JP" altLang="en-US"/>
          </a:p>
        </p:txBody>
      </p:sp>
    </p:spTree>
    <p:extLst>
      <p:ext uri="{BB962C8B-B14F-4D97-AF65-F5344CB8AC3E}">
        <p14:creationId xmlns:p14="http://schemas.microsoft.com/office/powerpoint/2010/main" val="1973720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62C0CBF-7AAC-4841-B0C2-5232E60EE8A9}" type="datetimeFigureOut">
              <a:rPr kumimoji="1" lang="ja-JP" altLang="en-US" smtClean="0"/>
              <a:t>2025/2/6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6AECAF-0FF2-4C4C-BFA0-5A6515373E00}" type="slidenum">
              <a:rPr kumimoji="1" lang="ja-JP" altLang="en-US" smtClean="0"/>
              <a:t>‹#›</a:t>
            </a:fld>
            <a:endParaRPr kumimoji="1" lang="ja-JP" altLang="en-US"/>
          </a:p>
        </p:txBody>
      </p:sp>
    </p:spTree>
    <p:extLst>
      <p:ext uri="{BB962C8B-B14F-4D97-AF65-F5344CB8AC3E}">
        <p14:creationId xmlns:p14="http://schemas.microsoft.com/office/powerpoint/2010/main" val="1118513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A62C0CBF-7AAC-4841-B0C2-5232E60EE8A9}" type="datetimeFigureOut">
              <a:rPr kumimoji="1" lang="ja-JP" altLang="en-US" smtClean="0"/>
              <a:t>2025/2/6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6AECAF-0FF2-4C4C-BFA0-5A6515373E00}" type="slidenum">
              <a:rPr kumimoji="1" lang="ja-JP" altLang="en-US" smtClean="0"/>
              <a:t>‹#›</a:t>
            </a:fld>
            <a:endParaRPr kumimoji="1" lang="ja-JP" altLang="en-US"/>
          </a:p>
        </p:txBody>
      </p:sp>
    </p:spTree>
    <p:extLst>
      <p:ext uri="{BB962C8B-B14F-4D97-AF65-F5344CB8AC3E}">
        <p14:creationId xmlns:p14="http://schemas.microsoft.com/office/powerpoint/2010/main" val="3430921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62C0CBF-7AAC-4841-B0C2-5232E60EE8A9}" type="datetimeFigureOut">
              <a:rPr kumimoji="1" lang="ja-JP" altLang="en-US" smtClean="0"/>
              <a:t>2025/2/6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96AECAF-0FF2-4C4C-BFA0-5A6515373E00}" type="slidenum">
              <a:rPr kumimoji="1" lang="ja-JP" altLang="en-US" smtClean="0"/>
              <a:t>‹#›</a:t>
            </a:fld>
            <a:endParaRPr kumimoji="1" lang="ja-JP" altLang="en-US"/>
          </a:p>
        </p:txBody>
      </p:sp>
    </p:spTree>
    <p:extLst>
      <p:ext uri="{BB962C8B-B14F-4D97-AF65-F5344CB8AC3E}">
        <p14:creationId xmlns:p14="http://schemas.microsoft.com/office/powerpoint/2010/main" val="3239307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A62C0CBF-7AAC-4841-B0C2-5232E60EE8A9}" type="datetimeFigureOut">
              <a:rPr kumimoji="1" lang="ja-JP" altLang="en-US" smtClean="0"/>
              <a:t>2025/2/6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96AECAF-0FF2-4C4C-BFA0-5A6515373E00}" type="slidenum">
              <a:rPr kumimoji="1" lang="ja-JP" altLang="en-US" smtClean="0"/>
              <a:t>‹#›</a:t>
            </a:fld>
            <a:endParaRPr kumimoji="1" lang="ja-JP" altLang="en-US"/>
          </a:p>
        </p:txBody>
      </p:sp>
    </p:spTree>
    <p:extLst>
      <p:ext uri="{BB962C8B-B14F-4D97-AF65-F5344CB8AC3E}">
        <p14:creationId xmlns:p14="http://schemas.microsoft.com/office/powerpoint/2010/main" val="328941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2C0CBF-7AAC-4841-B0C2-5232E60EE8A9}" type="datetimeFigureOut">
              <a:rPr kumimoji="1" lang="ja-JP" altLang="en-US" smtClean="0"/>
              <a:t>2025/2/6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96AECAF-0FF2-4C4C-BFA0-5A6515373E00}" type="slidenum">
              <a:rPr kumimoji="1" lang="ja-JP" altLang="en-US" smtClean="0"/>
              <a:t>‹#›</a:t>
            </a:fld>
            <a:endParaRPr kumimoji="1" lang="ja-JP" altLang="en-US"/>
          </a:p>
        </p:txBody>
      </p:sp>
    </p:spTree>
    <p:extLst>
      <p:ext uri="{BB962C8B-B14F-4D97-AF65-F5344CB8AC3E}">
        <p14:creationId xmlns:p14="http://schemas.microsoft.com/office/powerpoint/2010/main" val="2016047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62C0CBF-7AAC-4841-B0C2-5232E60EE8A9}" type="datetimeFigureOut">
              <a:rPr kumimoji="1" lang="ja-JP" altLang="en-US" smtClean="0"/>
              <a:t>2025/2/6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6AECAF-0FF2-4C4C-BFA0-5A6515373E00}" type="slidenum">
              <a:rPr kumimoji="1" lang="ja-JP" altLang="en-US" smtClean="0"/>
              <a:t>‹#›</a:t>
            </a:fld>
            <a:endParaRPr kumimoji="1" lang="ja-JP" altLang="en-US"/>
          </a:p>
        </p:txBody>
      </p:sp>
    </p:spTree>
    <p:extLst>
      <p:ext uri="{BB962C8B-B14F-4D97-AF65-F5344CB8AC3E}">
        <p14:creationId xmlns:p14="http://schemas.microsoft.com/office/powerpoint/2010/main" val="32594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62C0CBF-7AAC-4841-B0C2-5232E60EE8A9}" type="datetimeFigureOut">
              <a:rPr kumimoji="1" lang="ja-JP" altLang="en-US" smtClean="0"/>
              <a:t>2025/2/6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6AECAF-0FF2-4C4C-BFA0-5A6515373E00}" type="slidenum">
              <a:rPr kumimoji="1" lang="ja-JP" altLang="en-US" smtClean="0"/>
              <a:t>‹#›</a:t>
            </a:fld>
            <a:endParaRPr kumimoji="1" lang="ja-JP" altLang="en-US"/>
          </a:p>
        </p:txBody>
      </p:sp>
    </p:spTree>
    <p:extLst>
      <p:ext uri="{BB962C8B-B14F-4D97-AF65-F5344CB8AC3E}">
        <p14:creationId xmlns:p14="http://schemas.microsoft.com/office/powerpoint/2010/main" val="946312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62C0CBF-7AAC-4841-B0C2-5232E60EE8A9}" type="datetimeFigureOut">
              <a:rPr kumimoji="1" lang="ja-JP" altLang="en-US" smtClean="0"/>
              <a:t>2025/2/6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6AECAF-0FF2-4C4C-BFA0-5A6515373E00}" type="slidenum">
              <a:rPr kumimoji="1" lang="ja-JP" altLang="en-US" smtClean="0"/>
              <a:t>‹#›</a:t>
            </a:fld>
            <a:endParaRPr kumimoji="1" lang="ja-JP" altLang="en-US"/>
          </a:p>
        </p:txBody>
      </p:sp>
    </p:spTree>
    <p:extLst>
      <p:ext uri="{BB962C8B-B14F-4D97-AF65-F5344CB8AC3E}">
        <p14:creationId xmlns:p14="http://schemas.microsoft.com/office/powerpoint/2010/main" val="4099879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62C0CBF-7AAC-4841-B0C2-5232E60EE8A9}" type="datetimeFigureOut">
              <a:rPr kumimoji="1" lang="ja-JP" altLang="en-US" smtClean="0"/>
              <a:t>2025/2/6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6AECAF-0FF2-4C4C-BFA0-5A6515373E00}" type="slidenum">
              <a:rPr kumimoji="1" lang="ja-JP" altLang="en-US" smtClean="0"/>
              <a:t>‹#›</a:t>
            </a:fld>
            <a:endParaRPr kumimoji="1" lang="ja-JP" altLang="en-US"/>
          </a:p>
        </p:txBody>
      </p:sp>
    </p:spTree>
    <p:extLst>
      <p:ext uri="{BB962C8B-B14F-4D97-AF65-F5344CB8AC3E}">
        <p14:creationId xmlns:p14="http://schemas.microsoft.com/office/powerpoint/2010/main" val="1390810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2C0CBF-7AAC-4841-B0C2-5232E60EE8A9}" type="datetimeFigureOut">
              <a:rPr kumimoji="1" lang="ja-JP" altLang="en-US" smtClean="0"/>
              <a:t>2025/2/6</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6AECAF-0FF2-4C4C-BFA0-5A6515373E00}" type="slidenum">
              <a:rPr kumimoji="1" lang="ja-JP" altLang="en-US" smtClean="0"/>
              <a:t>‹#›</a:t>
            </a:fld>
            <a:endParaRPr kumimoji="1" lang="ja-JP" altLang="en-US"/>
          </a:p>
        </p:txBody>
      </p:sp>
    </p:spTree>
    <p:extLst>
      <p:ext uri="{BB962C8B-B14F-4D97-AF65-F5344CB8AC3E}">
        <p14:creationId xmlns:p14="http://schemas.microsoft.com/office/powerpoint/2010/main" val="21454148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98580" y="230684"/>
            <a:ext cx="8543925" cy="381322"/>
          </a:xfrm>
        </p:spPr>
        <p:txBody>
          <a:bodyPr>
            <a:noAutofit/>
          </a:bodyPr>
          <a:lstStyle/>
          <a:p>
            <a:r>
              <a:rPr kumimoji="1" lang="en-US" altLang="ja-JP" sz="2800" b="1" dirty="0">
                <a:solidFill>
                  <a:srgbClr val="0033CC"/>
                </a:solidFill>
                <a:latin typeface="BIZ UDPゴシック" panose="020B0400000000000000" pitchFamily="50" charset="-128"/>
                <a:ea typeface="BIZ UDPゴシック" panose="020B0400000000000000" pitchFamily="50" charset="-128"/>
              </a:rPr>
              <a:t>『</a:t>
            </a:r>
            <a:r>
              <a:rPr kumimoji="1" lang="ja-JP" altLang="en-US" sz="2800" b="1" dirty="0">
                <a:solidFill>
                  <a:srgbClr val="0033CC"/>
                </a:solidFill>
                <a:latin typeface="BIZ UDPゴシック" panose="020B0400000000000000" pitchFamily="50" charset="-128"/>
                <a:ea typeface="BIZ UDPゴシック" panose="020B0400000000000000" pitchFamily="50" charset="-128"/>
              </a:rPr>
              <a:t>保津川舟運事業の認証</a:t>
            </a:r>
            <a:r>
              <a:rPr kumimoji="1" lang="en-US" altLang="ja-JP" sz="2800" b="1" dirty="0">
                <a:solidFill>
                  <a:srgbClr val="0033CC"/>
                </a:solidFill>
                <a:latin typeface="BIZ UDPゴシック" panose="020B0400000000000000" pitchFamily="50" charset="-128"/>
                <a:ea typeface="BIZ UDPゴシック" panose="020B0400000000000000" pitchFamily="50" charset="-128"/>
              </a:rPr>
              <a:t>』</a:t>
            </a:r>
            <a:r>
              <a:rPr kumimoji="1" lang="ja-JP" altLang="en-US" sz="2800" b="1" dirty="0">
                <a:solidFill>
                  <a:srgbClr val="0033CC"/>
                </a:solidFill>
                <a:latin typeface="BIZ UDPゴシック" panose="020B0400000000000000" pitchFamily="50" charset="-128"/>
                <a:ea typeface="BIZ UDPゴシック" panose="020B0400000000000000" pitchFamily="50" charset="-128"/>
              </a:rPr>
              <a:t>について</a:t>
            </a:r>
          </a:p>
        </p:txBody>
      </p:sp>
      <p:grpSp>
        <p:nvGrpSpPr>
          <p:cNvPr id="16" name="グループ化 15"/>
          <p:cNvGrpSpPr/>
          <p:nvPr/>
        </p:nvGrpSpPr>
        <p:grpSpPr>
          <a:xfrm>
            <a:off x="298580" y="958924"/>
            <a:ext cx="7889455" cy="707602"/>
            <a:chOff x="298580" y="1016000"/>
            <a:chExt cx="7889455" cy="707602"/>
          </a:xfrm>
        </p:grpSpPr>
        <p:grpSp>
          <p:nvGrpSpPr>
            <p:cNvPr id="13" name="グループ化 12"/>
            <p:cNvGrpSpPr/>
            <p:nvPr/>
          </p:nvGrpSpPr>
          <p:grpSpPr>
            <a:xfrm>
              <a:off x="298580" y="1016000"/>
              <a:ext cx="5515366" cy="320006"/>
              <a:chOff x="298580" y="1185333"/>
              <a:chExt cx="5515366" cy="320006"/>
            </a:xfrm>
          </p:grpSpPr>
          <p:cxnSp>
            <p:nvCxnSpPr>
              <p:cNvPr id="10" name="直線コネクタ 9"/>
              <p:cNvCxnSpPr/>
              <p:nvPr/>
            </p:nvCxnSpPr>
            <p:spPr>
              <a:xfrm flipV="1">
                <a:off x="298580" y="1505339"/>
                <a:ext cx="5400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2" name="テキスト ボックス 11"/>
              <p:cNvSpPr txBox="1"/>
              <p:nvPr/>
            </p:nvSpPr>
            <p:spPr>
              <a:xfrm>
                <a:off x="298580" y="1185333"/>
                <a:ext cx="5515366"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認証事業者の認証要件</a:t>
                </a:r>
              </a:p>
            </p:txBody>
          </p:sp>
        </p:grpSp>
        <p:sp>
          <p:nvSpPr>
            <p:cNvPr id="15" name="テキスト ボックス 14"/>
            <p:cNvSpPr txBox="1"/>
            <p:nvPr/>
          </p:nvSpPr>
          <p:spPr>
            <a:xfrm>
              <a:off x="298580" y="1430124"/>
              <a:ext cx="7889455" cy="293478"/>
            </a:xfrm>
            <a:prstGeom prst="rect">
              <a:avLst/>
            </a:prstGeom>
            <a:noFill/>
          </p:spPr>
          <p:txBody>
            <a:bodyPr wrap="square" rtlCol="0">
              <a:spAutoFit/>
            </a:bodyPr>
            <a:lstStyle/>
            <a:p>
              <a:pPr>
                <a:lnSpc>
                  <a:spcPct val="150000"/>
                </a:lnSpc>
              </a:pPr>
              <a:r>
                <a:rPr kumimoji="1" lang="ja-JP" altLang="en-US" sz="1050" dirty="0">
                  <a:latin typeface="BIZ UDPゴシック" panose="020B0400000000000000" pitchFamily="50" charset="-128"/>
                  <a:ea typeface="BIZ UDPゴシック" panose="020B0400000000000000" pitchFamily="50" charset="-128"/>
                </a:rPr>
                <a:t>「亀岡市保津川における舟運事業等の安全の確保等の推進に関する条例」に基づき、規則で認証基準を定めている。</a:t>
              </a:r>
              <a:endParaRPr kumimoji="1" lang="en-US" altLang="ja-JP" sz="1050" dirty="0">
                <a:latin typeface="BIZ UDPゴシック" panose="020B0400000000000000" pitchFamily="50" charset="-128"/>
                <a:ea typeface="BIZ UDPゴシック" panose="020B0400000000000000" pitchFamily="50" charset="-128"/>
              </a:endParaRPr>
            </a:p>
          </p:txBody>
        </p:sp>
      </p:grpSp>
      <p:grpSp>
        <p:nvGrpSpPr>
          <p:cNvPr id="19" name="グループ化 18"/>
          <p:cNvGrpSpPr/>
          <p:nvPr/>
        </p:nvGrpSpPr>
        <p:grpSpPr>
          <a:xfrm>
            <a:off x="413240" y="2096385"/>
            <a:ext cx="8722447" cy="576111"/>
            <a:chOff x="435058" y="1069697"/>
            <a:chExt cx="8722447" cy="576111"/>
          </a:xfrm>
        </p:grpSpPr>
        <p:grpSp>
          <p:nvGrpSpPr>
            <p:cNvPr id="20" name="グループ化 19"/>
            <p:cNvGrpSpPr/>
            <p:nvPr/>
          </p:nvGrpSpPr>
          <p:grpSpPr>
            <a:xfrm>
              <a:off x="435058" y="1069697"/>
              <a:ext cx="5515366" cy="276999"/>
              <a:chOff x="435058" y="1239030"/>
              <a:chExt cx="5515366" cy="276999"/>
            </a:xfrm>
          </p:grpSpPr>
          <p:cxnSp>
            <p:nvCxnSpPr>
              <p:cNvPr id="22" name="直線コネクタ 21"/>
              <p:cNvCxnSpPr/>
              <p:nvPr/>
            </p:nvCxnSpPr>
            <p:spPr>
              <a:xfrm flipV="1">
                <a:off x="435058" y="1505339"/>
                <a:ext cx="5220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3" name="テキスト ボックス 22"/>
              <p:cNvSpPr txBox="1"/>
              <p:nvPr/>
            </p:nvSpPr>
            <p:spPr>
              <a:xfrm>
                <a:off x="435058" y="1239030"/>
                <a:ext cx="5515366" cy="276999"/>
              </a:xfrm>
              <a:prstGeom prst="rect">
                <a:avLst/>
              </a:prstGeom>
              <a:noFill/>
            </p:spPr>
            <p:txBody>
              <a:bodyPr wrap="square" rtlCol="0">
                <a:spAutoFit/>
              </a:bodyPr>
              <a:lstStyle/>
              <a:p>
                <a:r>
                  <a:rPr kumimoji="1" lang="en-US" altLang="ja-JP"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ja-JP" altLang="en-US"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要件</a:t>
                </a:r>
                <a:r>
                  <a:rPr kumimoji="1" lang="en-US" altLang="ja-JP"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kumimoji="1" lang="ja-JP" altLang="en-US"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　運航マニュアルを備えていること</a:t>
                </a:r>
                <a:r>
                  <a:rPr kumimoji="1" lang="ja-JP" altLang="en-US" sz="1200" dirty="0">
                    <a:latin typeface="BIZ UDPゴシック" panose="020B0400000000000000" pitchFamily="50" charset="-128"/>
                    <a:ea typeface="BIZ UDPゴシック" panose="020B0400000000000000" pitchFamily="50" charset="-128"/>
                  </a:rPr>
                  <a:t>　</a:t>
                </a:r>
              </a:p>
            </p:txBody>
          </p:sp>
        </p:grpSp>
        <p:sp>
          <p:nvSpPr>
            <p:cNvPr id="21" name="テキスト ボックス 20"/>
            <p:cNvSpPr txBox="1"/>
            <p:nvPr/>
          </p:nvSpPr>
          <p:spPr>
            <a:xfrm>
              <a:off x="516948" y="1361884"/>
              <a:ext cx="8640557" cy="283924"/>
            </a:xfrm>
            <a:prstGeom prst="rect">
              <a:avLst/>
            </a:prstGeom>
            <a:noFill/>
          </p:spPr>
          <p:txBody>
            <a:bodyPr wrap="square" rtlCol="0">
              <a:spAutoFit/>
            </a:bodyPr>
            <a:lstStyle/>
            <a:p>
              <a:pPr>
                <a:lnSpc>
                  <a:spcPct val="150000"/>
                </a:lnSpc>
              </a:pPr>
              <a:r>
                <a:rPr kumimoji="1" lang="ja-JP" altLang="en-US" sz="1000" dirty="0">
                  <a:latin typeface="BIZ UDPゴシック" panose="020B0400000000000000" pitchFamily="50" charset="-128"/>
                  <a:ea typeface="BIZ UDPゴシック" panose="020B0400000000000000" pitchFamily="50" charset="-128"/>
                </a:rPr>
                <a:t>・保津川の状況を理解し、保津川独自の水位等、中止の場合の基準等を明確に定めたものを備えていること。</a:t>
              </a:r>
              <a:endParaRPr kumimoji="1" lang="en-US" altLang="ja-JP" sz="1000" dirty="0">
                <a:latin typeface="BIZ UDPゴシック" panose="020B0400000000000000" pitchFamily="50" charset="-128"/>
                <a:ea typeface="BIZ UDPゴシック" panose="020B0400000000000000" pitchFamily="50" charset="-128"/>
              </a:endParaRPr>
            </a:p>
          </p:txBody>
        </p:sp>
      </p:grpSp>
      <p:grpSp>
        <p:nvGrpSpPr>
          <p:cNvPr id="73" name="グループ化 72"/>
          <p:cNvGrpSpPr/>
          <p:nvPr/>
        </p:nvGrpSpPr>
        <p:grpSpPr>
          <a:xfrm>
            <a:off x="403730" y="2921120"/>
            <a:ext cx="8507514" cy="806943"/>
            <a:chOff x="435058" y="1069697"/>
            <a:chExt cx="8507514" cy="806943"/>
          </a:xfrm>
        </p:grpSpPr>
        <p:grpSp>
          <p:nvGrpSpPr>
            <p:cNvPr id="74" name="グループ化 73"/>
            <p:cNvGrpSpPr/>
            <p:nvPr/>
          </p:nvGrpSpPr>
          <p:grpSpPr>
            <a:xfrm>
              <a:off x="435058" y="1069697"/>
              <a:ext cx="5515366" cy="276999"/>
              <a:chOff x="435058" y="1239030"/>
              <a:chExt cx="5515366" cy="276999"/>
            </a:xfrm>
          </p:grpSpPr>
          <p:cxnSp>
            <p:nvCxnSpPr>
              <p:cNvPr id="83" name="直線コネクタ 82"/>
              <p:cNvCxnSpPr/>
              <p:nvPr/>
            </p:nvCxnSpPr>
            <p:spPr>
              <a:xfrm flipV="1">
                <a:off x="435058" y="1505339"/>
                <a:ext cx="5220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0" name="テキスト ボックス 89"/>
              <p:cNvSpPr txBox="1"/>
              <p:nvPr/>
            </p:nvSpPr>
            <p:spPr>
              <a:xfrm>
                <a:off x="435058" y="1239030"/>
                <a:ext cx="5515366" cy="276999"/>
              </a:xfrm>
              <a:prstGeom prst="rect">
                <a:avLst/>
              </a:prstGeom>
              <a:noFill/>
            </p:spPr>
            <p:txBody>
              <a:bodyPr wrap="square" rtlCol="0">
                <a:spAutoFit/>
              </a:bodyPr>
              <a:lstStyle/>
              <a:p>
                <a:r>
                  <a:rPr kumimoji="1" lang="en-US" altLang="ja-JP"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ja-JP" altLang="en-US"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要件２</a:t>
                </a:r>
                <a:r>
                  <a:rPr kumimoji="1" lang="en-US" altLang="ja-JP"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ja-JP" altLang="en-US"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　緊急対応マニュアルを備えていること</a:t>
                </a:r>
                <a:r>
                  <a:rPr kumimoji="1" lang="ja-JP" altLang="en-US" sz="1200" dirty="0">
                    <a:latin typeface="BIZ UDPゴシック" panose="020B0400000000000000" pitchFamily="50" charset="-128"/>
                    <a:ea typeface="BIZ UDPゴシック" panose="020B0400000000000000" pitchFamily="50" charset="-128"/>
                  </a:rPr>
                  <a:t>　</a:t>
                </a:r>
              </a:p>
            </p:txBody>
          </p:sp>
        </p:grpSp>
        <p:sp>
          <p:nvSpPr>
            <p:cNvPr id="77" name="テキスト ボックス 76"/>
            <p:cNvSpPr txBox="1"/>
            <p:nvPr/>
          </p:nvSpPr>
          <p:spPr>
            <a:xfrm>
              <a:off x="516948" y="1361884"/>
              <a:ext cx="8425624" cy="514756"/>
            </a:xfrm>
            <a:prstGeom prst="rect">
              <a:avLst/>
            </a:prstGeom>
            <a:noFill/>
          </p:spPr>
          <p:txBody>
            <a:bodyPr wrap="square" rtlCol="0">
              <a:spAutoFit/>
            </a:bodyPr>
            <a:lstStyle/>
            <a:p>
              <a:pPr>
                <a:lnSpc>
                  <a:spcPct val="150000"/>
                </a:lnSpc>
              </a:pPr>
              <a:r>
                <a:rPr kumimoji="1" lang="ja-JP" altLang="en-US" sz="1000" dirty="0">
                  <a:latin typeface="BIZ UDPゴシック" panose="020B0400000000000000" pitchFamily="50" charset="-128"/>
                  <a:ea typeface="BIZ UDPゴシック" panose="020B0400000000000000" pitchFamily="50" charset="-128"/>
                </a:rPr>
                <a:t>・保津川における通信状況や周辺の道路状況等を理解した上で、事故等が発生した際などの  緊急時に被害を最小限に食い止めるため</a:t>
              </a:r>
              <a:endParaRPr kumimoji="1" lang="en-US" altLang="ja-JP" sz="1000" dirty="0">
                <a:latin typeface="BIZ UDPゴシック" panose="020B0400000000000000" pitchFamily="50" charset="-128"/>
                <a:ea typeface="BIZ UDPゴシック" panose="020B0400000000000000" pitchFamily="50" charset="-128"/>
              </a:endParaRPr>
            </a:p>
            <a:p>
              <a:pPr>
                <a:lnSpc>
                  <a:spcPct val="150000"/>
                </a:lnSpc>
              </a:pPr>
              <a:r>
                <a:rPr kumimoji="1" lang="ja-JP" altLang="en-US" sz="1000" dirty="0">
                  <a:latin typeface="BIZ UDPゴシック" panose="020B0400000000000000" pitchFamily="50" charset="-128"/>
                  <a:ea typeface="BIZ UDPゴシック" panose="020B0400000000000000" pitchFamily="50" charset="-128"/>
                </a:rPr>
                <a:t> 即座に対応できるマニュアルを備えていること。</a:t>
              </a:r>
              <a:endParaRPr kumimoji="1" lang="en-US" altLang="ja-JP" sz="1000" dirty="0">
                <a:latin typeface="BIZ UDPゴシック" panose="020B0400000000000000" pitchFamily="50" charset="-128"/>
                <a:ea typeface="BIZ UDPゴシック" panose="020B0400000000000000" pitchFamily="50" charset="-128"/>
              </a:endParaRPr>
            </a:p>
          </p:txBody>
        </p:sp>
      </p:grpSp>
      <p:grpSp>
        <p:nvGrpSpPr>
          <p:cNvPr id="91" name="グループ化 90"/>
          <p:cNvGrpSpPr/>
          <p:nvPr/>
        </p:nvGrpSpPr>
        <p:grpSpPr>
          <a:xfrm>
            <a:off x="400989" y="3799073"/>
            <a:ext cx="5515366" cy="615352"/>
            <a:chOff x="435058" y="1069697"/>
            <a:chExt cx="5515366" cy="615352"/>
          </a:xfrm>
        </p:grpSpPr>
        <p:grpSp>
          <p:nvGrpSpPr>
            <p:cNvPr id="92" name="グループ化 91"/>
            <p:cNvGrpSpPr/>
            <p:nvPr/>
          </p:nvGrpSpPr>
          <p:grpSpPr>
            <a:xfrm>
              <a:off x="435058" y="1069697"/>
              <a:ext cx="5515366" cy="276999"/>
              <a:chOff x="435058" y="1239030"/>
              <a:chExt cx="5515366" cy="276999"/>
            </a:xfrm>
          </p:grpSpPr>
          <p:cxnSp>
            <p:nvCxnSpPr>
              <p:cNvPr id="94" name="直線コネクタ 93"/>
              <p:cNvCxnSpPr/>
              <p:nvPr/>
            </p:nvCxnSpPr>
            <p:spPr>
              <a:xfrm flipV="1">
                <a:off x="435058" y="1505339"/>
                <a:ext cx="5220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5" name="テキスト ボックス 94"/>
              <p:cNvSpPr txBox="1"/>
              <p:nvPr/>
            </p:nvSpPr>
            <p:spPr>
              <a:xfrm>
                <a:off x="435058" y="1239030"/>
                <a:ext cx="5515366" cy="276999"/>
              </a:xfrm>
              <a:prstGeom prst="rect">
                <a:avLst/>
              </a:prstGeom>
              <a:noFill/>
            </p:spPr>
            <p:txBody>
              <a:bodyPr wrap="square" rtlCol="0">
                <a:spAutoFit/>
              </a:bodyPr>
              <a:lstStyle/>
              <a:p>
                <a:r>
                  <a:rPr kumimoji="1" lang="en-US" altLang="ja-JP"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ja-JP" altLang="en-US"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要件３</a:t>
                </a:r>
                <a:r>
                  <a:rPr kumimoji="1" lang="en-US" altLang="ja-JP"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ja-JP" altLang="en-US"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　利用できる保険に加入していること</a:t>
                </a:r>
                <a:r>
                  <a:rPr kumimoji="1" lang="ja-JP" altLang="en-US" sz="1200" dirty="0">
                    <a:latin typeface="BIZ UDPゴシック" panose="020B0400000000000000" pitchFamily="50" charset="-128"/>
                    <a:ea typeface="BIZ UDPゴシック" panose="020B0400000000000000" pitchFamily="50" charset="-128"/>
                  </a:rPr>
                  <a:t>　</a:t>
                </a:r>
              </a:p>
            </p:txBody>
          </p:sp>
        </p:grpSp>
        <p:sp>
          <p:nvSpPr>
            <p:cNvPr id="93" name="テキスト ボックス 92"/>
            <p:cNvSpPr txBox="1"/>
            <p:nvPr/>
          </p:nvSpPr>
          <p:spPr>
            <a:xfrm>
              <a:off x="516948" y="1361884"/>
              <a:ext cx="5303823" cy="323165"/>
            </a:xfrm>
            <a:prstGeom prst="rect">
              <a:avLst/>
            </a:prstGeom>
            <a:noFill/>
          </p:spPr>
          <p:txBody>
            <a:bodyPr wrap="square" rtlCol="0">
              <a:spAutoFit/>
            </a:bodyPr>
            <a:lstStyle/>
            <a:p>
              <a:pPr>
                <a:lnSpc>
                  <a:spcPct val="150000"/>
                </a:lnSpc>
              </a:pPr>
              <a:r>
                <a:rPr kumimoji="1" lang="ja-JP" altLang="en-US" sz="1000" dirty="0">
                  <a:latin typeface="BIZ UDPゴシック" panose="020B0400000000000000" pitchFamily="50" charset="-128"/>
                  <a:ea typeface="BIZ UDPゴシック" panose="020B0400000000000000" pitchFamily="50" charset="-128"/>
                </a:rPr>
                <a:t>・保津川において事故が発生した際に活用できる損害賠償保険等に加入していること。</a:t>
              </a:r>
              <a:endParaRPr kumimoji="1" lang="en-US" altLang="ja-JP" sz="1000" dirty="0">
                <a:latin typeface="BIZ UDPゴシック" panose="020B0400000000000000" pitchFamily="50" charset="-128"/>
                <a:ea typeface="BIZ UDPゴシック" panose="020B0400000000000000" pitchFamily="50" charset="-128"/>
              </a:endParaRPr>
            </a:p>
          </p:txBody>
        </p:sp>
      </p:grpSp>
      <p:grpSp>
        <p:nvGrpSpPr>
          <p:cNvPr id="96" name="グループ化 95"/>
          <p:cNvGrpSpPr/>
          <p:nvPr/>
        </p:nvGrpSpPr>
        <p:grpSpPr>
          <a:xfrm>
            <a:off x="389358" y="4456108"/>
            <a:ext cx="8314067" cy="806943"/>
            <a:chOff x="435058" y="1069697"/>
            <a:chExt cx="8314067" cy="806943"/>
          </a:xfrm>
        </p:grpSpPr>
        <p:grpSp>
          <p:nvGrpSpPr>
            <p:cNvPr id="97" name="グループ化 96"/>
            <p:cNvGrpSpPr/>
            <p:nvPr/>
          </p:nvGrpSpPr>
          <p:grpSpPr>
            <a:xfrm>
              <a:off x="435058" y="1069697"/>
              <a:ext cx="5515366" cy="276999"/>
              <a:chOff x="435058" y="1239030"/>
              <a:chExt cx="5515366" cy="276999"/>
            </a:xfrm>
          </p:grpSpPr>
          <p:cxnSp>
            <p:nvCxnSpPr>
              <p:cNvPr id="99" name="直線コネクタ 98"/>
              <p:cNvCxnSpPr/>
              <p:nvPr/>
            </p:nvCxnSpPr>
            <p:spPr>
              <a:xfrm flipV="1">
                <a:off x="435058" y="1505339"/>
                <a:ext cx="5220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0" name="テキスト ボックス 99"/>
              <p:cNvSpPr txBox="1"/>
              <p:nvPr/>
            </p:nvSpPr>
            <p:spPr>
              <a:xfrm>
                <a:off x="435058" y="1239030"/>
                <a:ext cx="5515366" cy="276999"/>
              </a:xfrm>
              <a:prstGeom prst="rect">
                <a:avLst/>
              </a:prstGeom>
              <a:noFill/>
            </p:spPr>
            <p:txBody>
              <a:bodyPr wrap="square" rtlCol="0">
                <a:spAutoFit/>
              </a:bodyPr>
              <a:lstStyle/>
              <a:p>
                <a:r>
                  <a:rPr kumimoji="1" lang="en-US" altLang="ja-JP"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ja-JP" altLang="en-US"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要件４</a:t>
                </a:r>
                <a:r>
                  <a:rPr kumimoji="1" lang="en-US" altLang="ja-JP"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ja-JP" altLang="en-US"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　コンプライアンス遵守が徹底されていること</a:t>
                </a:r>
                <a:r>
                  <a:rPr kumimoji="1" lang="ja-JP" altLang="en-US" sz="1200" dirty="0">
                    <a:latin typeface="BIZ UDPゴシック" panose="020B0400000000000000" pitchFamily="50" charset="-128"/>
                    <a:ea typeface="BIZ UDPゴシック" panose="020B0400000000000000" pitchFamily="50" charset="-128"/>
                  </a:rPr>
                  <a:t>　</a:t>
                </a:r>
              </a:p>
            </p:txBody>
          </p:sp>
        </p:grpSp>
        <p:sp>
          <p:nvSpPr>
            <p:cNvPr id="98" name="テキスト ボックス 97"/>
            <p:cNvSpPr txBox="1"/>
            <p:nvPr/>
          </p:nvSpPr>
          <p:spPr>
            <a:xfrm>
              <a:off x="516948" y="1361884"/>
              <a:ext cx="8232177" cy="514756"/>
            </a:xfrm>
            <a:prstGeom prst="rect">
              <a:avLst/>
            </a:prstGeom>
            <a:noFill/>
          </p:spPr>
          <p:txBody>
            <a:bodyPr wrap="square" rtlCol="0">
              <a:spAutoFit/>
            </a:bodyPr>
            <a:lstStyle/>
            <a:p>
              <a:pPr>
                <a:lnSpc>
                  <a:spcPct val="150000"/>
                </a:lnSpc>
              </a:pPr>
              <a:r>
                <a:rPr kumimoji="1" lang="ja-JP" altLang="en-US" sz="1000" dirty="0">
                  <a:latin typeface="BIZ UDPゴシック" panose="020B0400000000000000" pitchFamily="50" charset="-128"/>
                  <a:ea typeface="BIZ UDPゴシック" panose="020B0400000000000000" pitchFamily="50" charset="-128"/>
                </a:rPr>
                <a:t>・従業員の雇用等において、法令が遵守されているほか、従事するインストラクター又は操船員等も全員が</a:t>
              </a:r>
              <a:r>
                <a:rPr kumimoji="1" lang="en-US" altLang="ja-JP" sz="1000" dirty="0">
                  <a:latin typeface="BIZ UDPゴシック" panose="020B0400000000000000" pitchFamily="50" charset="-128"/>
                  <a:ea typeface="BIZ UDPゴシック" panose="020B0400000000000000" pitchFamily="50" charset="-128"/>
                </a:rPr>
                <a:t>【</a:t>
              </a:r>
              <a:r>
                <a:rPr kumimoji="1" lang="ja-JP" altLang="en-US" sz="1000" dirty="0">
                  <a:latin typeface="BIZ UDPゴシック" panose="020B0400000000000000" pitchFamily="50" charset="-128"/>
                  <a:ea typeface="BIZ UDPゴシック" panose="020B0400000000000000" pitchFamily="50" charset="-128"/>
                </a:rPr>
                <a:t>要件１</a:t>
              </a:r>
              <a:r>
                <a:rPr kumimoji="1" lang="en-US" altLang="ja-JP" sz="1000" dirty="0">
                  <a:latin typeface="BIZ UDPゴシック" panose="020B0400000000000000" pitchFamily="50" charset="-128"/>
                  <a:ea typeface="BIZ UDPゴシック" panose="020B0400000000000000" pitchFamily="50" charset="-128"/>
                </a:rPr>
                <a:t>】</a:t>
              </a:r>
              <a:r>
                <a:rPr kumimoji="1" lang="ja-JP" altLang="en-US" sz="1000" dirty="0">
                  <a:latin typeface="BIZ UDPゴシック" panose="020B0400000000000000" pitchFamily="50" charset="-128"/>
                  <a:ea typeface="BIZ UDPゴシック" panose="020B0400000000000000" pitchFamily="50" charset="-128"/>
                </a:rPr>
                <a:t>及び</a:t>
              </a:r>
              <a:r>
                <a:rPr kumimoji="1" lang="en-US" altLang="ja-JP" sz="1000" dirty="0">
                  <a:latin typeface="BIZ UDPゴシック" panose="020B0400000000000000" pitchFamily="50" charset="-128"/>
                  <a:ea typeface="BIZ UDPゴシック" panose="020B0400000000000000" pitchFamily="50" charset="-128"/>
                </a:rPr>
                <a:t>【</a:t>
              </a:r>
              <a:r>
                <a:rPr kumimoji="1" lang="ja-JP" altLang="en-US" sz="1000" dirty="0">
                  <a:latin typeface="BIZ UDPゴシック" panose="020B0400000000000000" pitchFamily="50" charset="-128"/>
                  <a:ea typeface="BIZ UDPゴシック" panose="020B0400000000000000" pitchFamily="50" charset="-128"/>
                </a:rPr>
                <a:t>要件２</a:t>
              </a:r>
              <a:r>
                <a:rPr kumimoji="1" lang="en-US" altLang="ja-JP" sz="1000" dirty="0">
                  <a:latin typeface="BIZ UDPゴシック" panose="020B0400000000000000" pitchFamily="50" charset="-128"/>
                  <a:ea typeface="BIZ UDPゴシック" panose="020B0400000000000000" pitchFamily="50" charset="-128"/>
                </a:rPr>
                <a:t>】</a:t>
              </a:r>
              <a:r>
                <a:rPr kumimoji="1" lang="ja-JP" altLang="en-US" sz="1000" dirty="0">
                  <a:latin typeface="BIZ UDPゴシック" panose="020B0400000000000000" pitchFamily="50" charset="-128"/>
                  <a:ea typeface="BIZ UDPゴシック" panose="020B0400000000000000" pitchFamily="50" charset="-128"/>
                </a:rPr>
                <a:t>を理解し、</a:t>
              </a:r>
              <a:endParaRPr kumimoji="1" lang="en-US" altLang="ja-JP" sz="1000" dirty="0">
                <a:latin typeface="BIZ UDPゴシック" panose="020B0400000000000000" pitchFamily="50" charset="-128"/>
                <a:ea typeface="BIZ UDPゴシック" panose="020B0400000000000000" pitchFamily="50" charset="-128"/>
              </a:endParaRPr>
            </a:p>
            <a:p>
              <a:pPr>
                <a:lnSpc>
                  <a:spcPct val="150000"/>
                </a:lnSpc>
              </a:pPr>
              <a:r>
                <a:rPr kumimoji="1" lang="en-US" altLang="ja-JP" sz="1000" dirty="0">
                  <a:latin typeface="BIZ UDPゴシック" panose="020B0400000000000000" pitchFamily="50" charset="-128"/>
                  <a:ea typeface="BIZ UDPゴシック" panose="020B0400000000000000" pitchFamily="50" charset="-128"/>
                </a:rPr>
                <a:t> </a:t>
              </a:r>
              <a:r>
                <a:rPr kumimoji="1" lang="ja-JP" altLang="en-US" sz="1000" dirty="0">
                  <a:latin typeface="BIZ UDPゴシック" panose="020B0400000000000000" pitchFamily="50" charset="-128"/>
                  <a:ea typeface="BIZ UDPゴシック" panose="020B0400000000000000" pitchFamily="50" charset="-128"/>
                </a:rPr>
                <a:t>その内容に基づき行動できる状況にあること。</a:t>
              </a:r>
              <a:endParaRPr kumimoji="1" lang="en-US" altLang="ja-JP" sz="1000" dirty="0">
                <a:latin typeface="BIZ UDPゴシック" panose="020B0400000000000000" pitchFamily="50" charset="-128"/>
                <a:ea typeface="BIZ UDPゴシック" panose="020B0400000000000000" pitchFamily="50" charset="-128"/>
              </a:endParaRPr>
            </a:p>
          </p:txBody>
        </p:sp>
      </p:grpSp>
      <p:grpSp>
        <p:nvGrpSpPr>
          <p:cNvPr id="101" name="グループ化 100"/>
          <p:cNvGrpSpPr/>
          <p:nvPr/>
        </p:nvGrpSpPr>
        <p:grpSpPr>
          <a:xfrm>
            <a:off x="371675" y="5377228"/>
            <a:ext cx="8470830" cy="806943"/>
            <a:chOff x="435058" y="1069697"/>
            <a:chExt cx="8470830" cy="806943"/>
          </a:xfrm>
        </p:grpSpPr>
        <p:grpSp>
          <p:nvGrpSpPr>
            <p:cNvPr id="102" name="グループ化 101"/>
            <p:cNvGrpSpPr/>
            <p:nvPr/>
          </p:nvGrpSpPr>
          <p:grpSpPr>
            <a:xfrm>
              <a:off x="435058" y="1069697"/>
              <a:ext cx="5531992" cy="276999"/>
              <a:chOff x="435058" y="1239030"/>
              <a:chExt cx="5531992" cy="276999"/>
            </a:xfrm>
          </p:grpSpPr>
          <p:cxnSp>
            <p:nvCxnSpPr>
              <p:cNvPr id="104" name="直線コネクタ 103"/>
              <p:cNvCxnSpPr/>
              <p:nvPr/>
            </p:nvCxnSpPr>
            <p:spPr>
              <a:xfrm flipV="1">
                <a:off x="435058" y="1505339"/>
                <a:ext cx="5220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5" name="テキスト ボックス 104"/>
              <p:cNvSpPr txBox="1"/>
              <p:nvPr/>
            </p:nvSpPr>
            <p:spPr>
              <a:xfrm>
                <a:off x="451684" y="1239030"/>
                <a:ext cx="5515366" cy="276999"/>
              </a:xfrm>
              <a:prstGeom prst="rect">
                <a:avLst/>
              </a:prstGeom>
              <a:noFill/>
            </p:spPr>
            <p:txBody>
              <a:bodyPr wrap="square" rtlCol="0">
                <a:spAutoFit/>
              </a:bodyPr>
              <a:lstStyle/>
              <a:p>
                <a:r>
                  <a:rPr kumimoji="1" lang="en-US" altLang="ja-JP"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ja-JP" altLang="en-US"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要件５</a:t>
                </a:r>
                <a:r>
                  <a:rPr kumimoji="1" lang="en-US" altLang="ja-JP"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ja-JP" altLang="en-US" sz="12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　保津川での運航実績を有していること</a:t>
                </a:r>
                <a:r>
                  <a:rPr kumimoji="1" lang="ja-JP" altLang="en-US" sz="1200" dirty="0">
                    <a:latin typeface="BIZ UDPゴシック" panose="020B0400000000000000" pitchFamily="50" charset="-128"/>
                    <a:ea typeface="BIZ UDPゴシック" panose="020B0400000000000000" pitchFamily="50" charset="-128"/>
                  </a:rPr>
                  <a:t>　</a:t>
                </a:r>
              </a:p>
            </p:txBody>
          </p:sp>
        </p:grpSp>
        <p:sp>
          <p:nvSpPr>
            <p:cNvPr id="103" name="テキスト ボックス 102"/>
            <p:cNvSpPr txBox="1"/>
            <p:nvPr/>
          </p:nvSpPr>
          <p:spPr>
            <a:xfrm>
              <a:off x="516948" y="1361884"/>
              <a:ext cx="8388940" cy="514756"/>
            </a:xfrm>
            <a:prstGeom prst="rect">
              <a:avLst/>
            </a:prstGeom>
            <a:noFill/>
          </p:spPr>
          <p:txBody>
            <a:bodyPr wrap="square" rtlCol="0">
              <a:spAutoFit/>
            </a:bodyPr>
            <a:lstStyle/>
            <a:p>
              <a:pPr>
                <a:lnSpc>
                  <a:spcPct val="150000"/>
                </a:lnSpc>
              </a:pPr>
              <a:r>
                <a:rPr kumimoji="1" lang="ja-JP" altLang="en-US" sz="1000" dirty="0">
                  <a:latin typeface="BIZ UDPゴシック" panose="020B0400000000000000" pitchFamily="50" charset="-128"/>
                  <a:ea typeface="BIZ UDPゴシック" panose="020B0400000000000000" pitchFamily="50" charset="-128"/>
                </a:rPr>
                <a:t>・保津川の形状やストレーナーの状況等を把握した上で、過去</a:t>
              </a:r>
              <a:r>
                <a:rPr kumimoji="1" lang="en-US" altLang="ja-JP" sz="1000" dirty="0">
                  <a:latin typeface="BIZ UDPゴシック" panose="020B0400000000000000" pitchFamily="50" charset="-128"/>
                  <a:ea typeface="BIZ UDPゴシック" panose="020B0400000000000000" pitchFamily="50" charset="-128"/>
                </a:rPr>
                <a:t>2</a:t>
              </a:r>
              <a:r>
                <a:rPr kumimoji="1" lang="ja-JP" altLang="en-US" sz="1000" dirty="0">
                  <a:latin typeface="BIZ UDPゴシック" panose="020B0400000000000000" pitchFamily="50" charset="-128"/>
                  <a:ea typeface="BIZ UDPゴシック" panose="020B0400000000000000" pitchFamily="50" charset="-128"/>
                </a:rPr>
                <a:t>年間のうちに、お客様を乗せた状態で３０回以上保津川を運航した実績を</a:t>
              </a:r>
              <a:endParaRPr kumimoji="1" lang="en-US" altLang="ja-JP" sz="1000" dirty="0">
                <a:latin typeface="BIZ UDPゴシック" panose="020B0400000000000000" pitchFamily="50" charset="-128"/>
                <a:ea typeface="BIZ UDPゴシック" panose="020B0400000000000000" pitchFamily="50" charset="-128"/>
              </a:endParaRPr>
            </a:p>
            <a:p>
              <a:pPr>
                <a:lnSpc>
                  <a:spcPct val="150000"/>
                </a:lnSpc>
              </a:pPr>
              <a:r>
                <a:rPr kumimoji="1" lang="en-US" altLang="ja-JP" sz="1000" dirty="0">
                  <a:latin typeface="BIZ UDPゴシック" panose="020B0400000000000000" pitchFamily="50" charset="-128"/>
                  <a:ea typeface="BIZ UDPゴシック" panose="020B0400000000000000" pitchFamily="50" charset="-128"/>
                </a:rPr>
                <a:t> </a:t>
              </a:r>
              <a:r>
                <a:rPr kumimoji="1" lang="ja-JP" altLang="en-US" sz="1000" dirty="0">
                  <a:latin typeface="BIZ UDPゴシック" panose="020B0400000000000000" pitchFamily="50" charset="-128"/>
                  <a:ea typeface="BIZ UDPゴシック" panose="020B0400000000000000" pitchFamily="50" charset="-128"/>
                </a:rPr>
                <a:t>有していること。</a:t>
              </a:r>
              <a:endParaRPr kumimoji="1" lang="en-US" altLang="ja-JP" sz="1000" dirty="0">
                <a:latin typeface="BIZ UDPゴシック" panose="020B0400000000000000" pitchFamily="50" charset="-128"/>
                <a:ea typeface="BIZ UDPゴシック" panose="020B0400000000000000" pitchFamily="50" charset="-128"/>
              </a:endParaRPr>
            </a:p>
          </p:txBody>
        </p:sp>
      </p:grpSp>
    </p:spTree>
    <p:extLst>
      <p:ext uri="{BB962C8B-B14F-4D97-AF65-F5344CB8AC3E}">
        <p14:creationId xmlns:p14="http://schemas.microsoft.com/office/powerpoint/2010/main" val="33508782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2065</TotalTime>
  <Words>299</Words>
  <Application>Microsoft Office PowerPoint</Application>
  <PresentationFormat>A4 210 x 297 mm</PresentationFormat>
  <Paragraphs>16</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BIZ UDPゴシック</vt:lpstr>
      <vt:lpstr>Arial</vt:lpstr>
      <vt:lpstr>Calibri</vt:lpstr>
      <vt:lpstr>Calibri Light</vt:lpstr>
      <vt:lpstr>Office テーマ</vt:lpstr>
      <vt:lpstr>『保津川舟運事業の認証』について</vt:lpstr>
    </vt:vector>
  </TitlesOfParts>
  <Company>亀岡市役所</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亀岡市役所</dc:creator>
  <cp:lastModifiedBy>新悟 松浦</cp:lastModifiedBy>
  <cp:revision>50</cp:revision>
  <cp:lastPrinted>2024-04-18T07:31:28Z</cp:lastPrinted>
  <dcterms:created xsi:type="dcterms:W3CDTF">2023-11-28T05:11:51Z</dcterms:created>
  <dcterms:modified xsi:type="dcterms:W3CDTF">2025-02-06T07:25:34Z</dcterms:modified>
</cp:coreProperties>
</file>